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7" r:id="rId7"/>
    <p:sldId id="268" r:id="rId8"/>
    <p:sldId id="263" r:id="rId9"/>
    <p:sldId id="264" r:id="rId10"/>
    <p:sldId id="265" r:id="rId11"/>
    <p:sldId id="266" r:id="rId12"/>
  </p:sldIdLst>
  <p:sldSz cx="18288000" cy="102870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40">
          <p15:clr>
            <a:srgbClr val="747775"/>
          </p15:clr>
        </p15:guide>
        <p15:guide id="2" pos="576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3131"/>
    <a:srgbClr val="FFDBAB"/>
    <a:srgbClr val="FFE1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534" y="-90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5500588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2574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5878ffed2f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5878ffed2f_0_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9770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5880840547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5880840547_0_8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45251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5880840547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5880840547_0_1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2710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5880840547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5880840547_0_5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8901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7371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1072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5880840547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5880840547_0_14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6056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5880840547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5880840547_0_17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33249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5880840547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5880840547_0_19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7288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5880840547_0_2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25880840547_0_21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9075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23417" y="1489150"/>
            <a:ext cx="17041200" cy="410520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1pPr>
            <a:lvl2pPr lvl="1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2pPr>
            <a:lvl3pPr lvl="2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3pPr>
            <a:lvl4pPr lvl="3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4pPr>
            <a:lvl5pPr lvl="4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5pPr>
            <a:lvl6pPr lvl="5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6pPr>
            <a:lvl7pPr lvl="6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7pPr>
            <a:lvl8pPr lvl="7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8pPr>
            <a:lvl9pPr lvl="8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04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23400" y="5668250"/>
            <a:ext cx="17041200" cy="15852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23400" y="890050"/>
            <a:ext cx="17041200" cy="11454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23400" y="2304950"/>
            <a:ext cx="17041200" cy="68328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572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371600" lvl="2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1828800" lvl="3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286000" lvl="4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2743200" lvl="5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200400" lvl="6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3657600" lvl="7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114800" lvl="8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23400" y="890050"/>
            <a:ext cx="17041200" cy="11454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23400" y="2304950"/>
            <a:ext cx="7999800" cy="68328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664800" y="2304950"/>
            <a:ext cx="7999800" cy="68328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28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23400" y="890050"/>
            <a:ext cx="17041200" cy="11454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23400" y="1111200"/>
            <a:ext cx="5616000" cy="151140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23400" y="2779200"/>
            <a:ext cx="5616000" cy="63588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80500" y="900300"/>
            <a:ext cx="12735600" cy="81816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9144000" y="-250"/>
            <a:ext cx="91440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2850" tIns="182850" rIns="182850" bIns="1828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31000" y="2466350"/>
            <a:ext cx="8090400" cy="296460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1pPr>
            <a:lvl2pPr lvl="1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2pPr>
            <a:lvl3pPr lvl="2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3pPr>
            <a:lvl4pPr lvl="3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4pPr>
            <a:lvl5pPr lvl="4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5pPr>
            <a:lvl6pPr lvl="5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6pPr>
            <a:lvl7pPr lvl="6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7pPr>
            <a:lvl8pPr lvl="7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8pPr>
            <a:lvl9pPr lvl="8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84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31000" y="5606150"/>
            <a:ext cx="8090400" cy="24702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879000" y="1448150"/>
            <a:ext cx="7674000" cy="7390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457200" lvl="0" indent="-4572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371600" lvl="2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1828800" lvl="3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286000" lvl="4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2743200" lvl="5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200400" lvl="6" indent="-406400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3657600" lvl="7" indent="-406400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114800" lvl="8" indent="-406400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23400" y="8461150"/>
            <a:ext cx="11997600" cy="1210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23400" y="2212250"/>
            <a:ext cx="17041200" cy="392700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4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23400" y="6304450"/>
            <a:ext cx="17041200" cy="26016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5720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06400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371600" lvl="2" indent="-406400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1828800" lvl="3" indent="-406400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286000" lvl="4" indent="-406400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2743200" lvl="5" indent="-406400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200400" lvl="6" indent="-406400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3657600" lvl="7" indent="-406400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114800" lvl="8" indent="-406400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23400" y="890050"/>
            <a:ext cx="17041200" cy="114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23400" y="2304950"/>
            <a:ext cx="17041200" cy="683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Char char="●"/>
              <a:defRPr sz="3600">
                <a:solidFill>
                  <a:schemeClr val="dk2"/>
                </a:solidFill>
              </a:defRPr>
            </a:lvl1pPr>
            <a:lvl2pPr marL="914400" lvl="1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2pPr>
            <a:lvl3pPr marL="1371600" lvl="2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3pPr>
            <a:lvl4pPr marL="1828800" lvl="3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4pPr>
            <a:lvl5pPr marL="2286000" lvl="4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5pPr>
            <a:lvl6pPr marL="2743200" lvl="5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6pPr>
            <a:lvl7pPr marL="3200400" lvl="6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7pPr>
            <a:lvl8pPr marL="3657600" lvl="7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8pPr>
            <a:lvl9pPr marL="4114800" lvl="8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944916" y="9326434"/>
            <a:ext cx="1097400" cy="7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 algn="r">
              <a:buNone/>
              <a:defRPr sz="2000">
                <a:solidFill>
                  <a:schemeClr val="dk2"/>
                </a:solidFill>
              </a:defRPr>
            </a:lvl1pPr>
            <a:lvl2pPr lvl="1" algn="r">
              <a:buNone/>
              <a:defRPr sz="2000">
                <a:solidFill>
                  <a:schemeClr val="dk2"/>
                </a:solidFill>
              </a:defRPr>
            </a:lvl2pPr>
            <a:lvl3pPr lvl="2" algn="r">
              <a:buNone/>
              <a:defRPr sz="2000">
                <a:solidFill>
                  <a:schemeClr val="dk2"/>
                </a:solidFill>
              </a:defRPr>
            </a:lvl3pPr>
            <a:lvl4pPr lvl="3" algn="r">
              <a:buNone/>
              <a:defRPr sz="2000">
                <a:solidFill>
                  <a:schemeClr val="dk2"/>
                </a:solidFill>
              </a:defRPr>
            </a:lvl4pPr>
            <a:lvl5pPr lvl="4" algn="r">
              <a:buNone/>
              <a:defRPr sz="2000">
                <a:solidFill>
                  <a:schemeClr val="dk2"/>
                </a:solidFill>
              </a:defRPr>
            </a:lvl5pPr>
            <a:lvl6pPr lvl="5" algn="r">
              <a:buNone/>
              <a:defRPr sz="2000">
                <a:solidFill>
                  <a:schemeClr val="dk2"/>
                </a:solidFill>
              </a:defRPr>
            </a:lvl6pPr>
            <a:lvl7pPr lvl="6" algn="r">
              <a:buNone/>
              <a:defRPr sz="2000">
                <a:solidFill>
                  <a:schemeClr val="dk2"/>
                </a:solidFill>
              </a:defRPr>
            </a:lvl7pPr>
            <a:lvl8pPr lvl="7" algn="r">
              <a:buNone/>
              <a:defRPr sz="2000">
                <a:solidFill>
                  <a:schemeClr val="dk2"/>
                </a:solidFill>
              </a:defRPr>
            </a:lvl8pPr>
            <a:lvl9pPr lvl="8" algn="r">
              <a:buNone/>
              <a:defRPr sz="2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l="28474" t="28746" r="27501" b="34099"/>
          <a:stretch/>
        </p:blipFill>
        <p:spPr>
          <a:xfrm>
            <a:off x="0" y="0"/>
            <a:ext cx="18288000" cy="10286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 amt="67000"/>
          </a:blip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/>
          <p:nvPr/>
        </p:nvSpPr>
        <p:spPr>
          <a:xfrm>
            <a:off x="0" y="7398125"/>
            <a:ext cx="18288000" cy="288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5">
            <a:alphaModFix/>
          </a:blip>
          <a:srcRect r="82318"/>
          <a:stretch/>
        </p:blipFill>
        <p:spPr>
          <a:xfrm>
            <a:off x="1026725" y="7827700"/>
            <a:ext cx="2214026" cy="202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18873" r="60012"/>
          <a:stretch/>
        </p:blipFill>
        <p:spPr>
          <a:xfrm>
            <a:off x="4303450" y="7827700"/>
            <a:ext cx="2643825" cy="202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5">
            <a:alphaModFix/>
          </a:blip>
          <a:srcRect l="40197" r="42121"/>
          <a:stretch/>
        </p:blipFill>
        <p:spPr>
          <a:xfrm>
            <a:off x="8042627" y="7827700"/>
            <a:ext cx="2214026" cy="202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 rotWithShape="1">
          <a:blip r:embed="rId5">
            <a:alphaModFix/>
          </a:blip>
          <a:srcRect l="58816" r="29433"/>
          <a:stretch/>
        </p:blipFill>
        <p:spPr>
          <a:xfrm>
            <a:off x="11288983" y="7827700"/>
            <a:ext cx="1471299" cy="202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 rotWithShape="1">
          <a:blip r:embed="rId5">
            <a:alphaModFix/>
          </a:blip>
          <a:srcRect l="72876" r="-630"/>
          <a:stretch/>
        </p:blipFill>
        <p:spPr>
          <a:xfrm>
            <a:off x="13759025" y="7827700"/>
            <a:ext cx="3475251" cy="202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418793" y="4984879"/>
            <a:ext cx="553500" cy="55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73759" y="5000633"/>
            <a:ext cx="553500" cy="55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3"/>
          <p:cNvSpPr txBox="1"/>
          <p:nvPr/>
        </p:nvSpPr>
        <p:spPr>
          <a:xfrm>
            <a:off x="4426725" y="4857325"/>
            <a:ext cx="3311556" cy="1107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Bold"/>
                <a:ea typeface="Montserrat SemiBold"/>
                <a:cs typeface="Montserrat SemiBold"/>
                <a:sym typeface="Montserrat SemiBold"/>
              </a:rPr>
              <a:t>КОГДА?</a:t>
            </a:r>
            <a:endParaRPr sz="2000"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12–13 октября 2023 года</a:t>
            </a:r>
            <a:endParaRPr sz="2000" dirty="0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11035300" y="4857325"/>
            <a:ext cx="3678300" cy="1569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SemiBold"/>
                <a:ea typeface="Montserrat SemiBold"/>
                <a:cs typeface="Montserrat SemiBold"/>
                <a:sym typeface="Montserrat SemiBold"/>
              </a:rPr>
              <a:t>ГДЕ?</a:t>
            </a:r>
            <a:endParaRPr sz="2000"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Санкт-Петербург,</a:t>
            </a:r>
            <a:endParaRPr sz="2000" dirty="0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>
                <a:solidFill>
                  <a:schemeClr val="lt1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Таврический дворец</a:t>
            </a:r>
            <a:endParaRPr sz="2000" dirty="0">
              <a:solidFill>
                <a:schemeClr val="lt1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66" name="Google Shape;66;p13"/>
          <p:cNvSpPr txBox="1"/>
          <p:nvPr/>
        </p:nvSpPr>
        <p:spPr>
          <a:xfrm>
            <a:off x="2188050" y="1918375"/>
            <a:ext cx="13911900" cy="136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2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МЕЖДУНАРОДНЫЙ ФОРУМ</a:t>
            </a:r>
            <a:endParaRPr sz="3200" dirty="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dirty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УСТОЙЧИВОЕ РАЗВИТИЕ ГОРНЫХ ТЕРРИТОРИЙ</a:t>
            </a:r>
            <a:endParaRPr sz="4000" dirty="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7" name="Google Shape;67;p13"/>
          <p:cNvSpPr txBox="1"/>
          <p:nvPr/>
        </p:nvSpPr>
        <p:spPr>
          <a:xfrm>
            <a:off x="2188050" y="3233535"/>
            <a:ext cx="13911900" cy="623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ru-RU" sz="1900" dirty="0" smtClean="0">
                <a:solidFill>
                  <a:srgbClr val="FFDBAB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МЕЖДУНАРОДНЫЙ ФОРУМ</a:t>
            </a:r>
            <a:r>
              <a:rPr lang="ru-RU" sz="19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TRAVEL </a:t>
            </a:r>
            <a:r>
              <a:rPr lang="ru-RU" sz="1900" dirty="0">
                <a:solidFill>
                  <a:schemeClr val="accent6">
                    <a:lumMod val="40000"/>
                    <a:lumOff val="60000"/>
                  </a:scheme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HUB «СОДРУЖЕСТВО»</a:t>
            </a:r>
            <a:endParaRPr sz="1900" dirty="0">
              <a:solidFill>
                <a:schemeClr val="accent6">
                  <a:lumMod val="40000"/>
                  <a:lumOff val="60000"/>
                </a:schemeClr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 txBox="1"/>
          <p:nvPr/>
        </p:nvSpPr>
        <p:spPr>
          <a:xfrm>
            <a:off x="756175" y="615778"/>
            <a:ext cx="16683000" cy="1361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12–13 октября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2023 года в Санкт-Петербурге, в Таврическом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дворце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—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штаб-квартире Межпарламентской Ассамблеи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государств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—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участников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Содружества Независимых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Государств</a:t>
            </a:r>
            <a:r>
              <a:rPr lang="ru-RU" sz="170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</a:t>
            </a:r>
            <a:r>
              <a:rPr lang="ru" sz="170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состоится международный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форум «Устойчивое развитие горных территорий». В рамках данного мероприятия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также пройдет международный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форум TRAVEL HUB «СОДРУЖЕСТВО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», темой которого в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2023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году станет горный туризм в странах СНГ.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756175" y="2368855"/>
            <a:ext cx="5813100" cy="12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УСТОЙЧИВОЕ РАЗВИТИЕ ГОРНЫХ ТЕРРИТОРИЙ</a:t>
            </a:r>
            <a:endParaRPr sz="32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4" name="Google Shape;74;p14"/>
          <p:cNvSpPr txBox="1"/>
          <p:nvPr/>
        </p:nvSpPr>
        <p:spPr>
          <a:xfrm>
            <a:off x="9128252" y="2348650"/>
            <a:ext cx="8657400" cy="1317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32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ТУРИЗМ </a:t>
            </a:r>
            <a:r>
              <a:rPr lang="ru-RU" sz="32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В ГОРНЫХ РЕГИОНАХ</a:t>
            </a:r>
            <a:endParaRPr lang="en-US" sz="3200" b="1" dirty="0" smtClean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lvl="0">
              <a:lnSpc>
                <a:spcPct val="115000"/>
              </a:lnSpc>
            </a:pPr>
            <a:r>
              <a:rPr lang="ru-RU" sz="32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СТРАН </a:t>
            </a:r>
            <a:r>
              <a:rPr lang="ru-RU" sz="32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СОДРУЖЕСТВА</a:t>
            </a:r>
          </a:p>
        </p:txBody>
      </p:sp>
      <p:sp>
        <p:nvSpPr>
          <p:cNvPr id="75" name="Google Shape;75;p14"/>
          <p:cNvSpPr txBox="1"/>
          <p:nvPr/>
        </p:nvSpPr>
        <p:spPr>
          <a:xfrm>
            <a:off x="655078" y="4019544"/>
            <a:ext cx="7640400" cy="4172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just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Представители парламентов и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исполнительных органов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власти (включая профильные министерства и ведомства)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государств —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участников СНГ </a:t>
            </a:r>
            <a:b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других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стран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мирового научного сообщества и международных организаций обсудят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проблемы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устойчивого развития горных регионов мира, а также укрепление сотрудничества в этой сфере.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lvl="0" algn="just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рамках круглых столов предлагается рассмотреть такие вопросы, как социально-экономическое развитие горных территорий (включая правовые аспекты), сбережение и популяризация культуры горных этносов, обеспечение занятости местного населения, оптимизация сложившихся эколого-хозяйственных связей в горах,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эксплуатация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горных ресурсов и источников энергии, сохранение биоразнообразия, опасные природные и техногенные процессы, специфика работы агропромышленного комплекса в горных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районах.</a:t>
            </a:r>
            <a:r>
              <a:rPr lang="en-US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endParaRPr lang="ru-RU"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9128250" y="4013375"/>
            <a:ext cx="8594400" cy="3423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Главные темы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—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создание новых сценариев развития и поддержки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туризма в горных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регионах 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стран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Содружества,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выдвижение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новых законодательных инициатив в данной сфере, а также создание площадки для обмена опытом, информирование о новых проектах и направлениях.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Актуальность данного мероприятия объясняется растущим спросом на туристизм между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странами Содружества и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потребностью в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создании и укреплении деловых связей между всеми участниками туристического сектора СНГ.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Программа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форума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включает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пленарное заседание, панельные дискуссии, круглые столы, выставку горно-туристических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кластеров и новых туристских продуктов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77" name="Google Shape;77;p14"/>
          <p:cNvCxnSpPr/>
          <p:nvPr/>
        </p:nvCxnSpPr>
        <p:spPr>
          <a:xfrm>
            <a:off x="850675" y="3751075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8" name="Google Shape;78;p14"/>
          <p:cNvCxnSpPr/>
          <p:nvPr/>
        </p:nvCxnSpPr>
        <p:spPr>
          <a:xfrm>
            <a:off x="9199997" y="3751075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/>
          <p:nvPr/>
        </p:nvSpPr>
        <p:spPr>
          <a:xfrm>
            <a:off x="12270107" y="1962015"/>
            <a:ext cx="5214300" cy="7222928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5"/>
          <p:cNvSpPr/>
          <p:nvPr/>
        </p:nvSpPr>
        <p:spPr>
          <a:xfrm>
            <a:off x="6474675" y="1960924"/>
            <a:ext cx="5214300" cy="641498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5"/>
          <p:cNvSpPr/>
          <p:nvPr/>
        </p:nvSpPr>
        <p:spPr>
          <a:xfrm>
            <a:off x="850700" y="1960924"/>
            <a:ext cx="5214300" cy="4862957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5"/>
          <p:cNvSpPr txBox="1"/>
          <p:nvPr/>
        </p:nvSpPr>
        <p:spPr>
          <a:xfrm>
            <a:off x="756175" y="521258"/>
            <a:ext cx="15123300" cy="82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УСТОЙЧИВОЕ </a:t>
            </a:r>
            <a:r>
              <a:rPr lang="ru" sz="3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РАЗВИТИЕ ГОРНЫХ ТЕРРИТОРИЙ</a:t>
            </a:r>
            <a:endParaRPr sz="3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87" name="Google Shape;87;p15"/>
          <p:cNvCxnSpPr/>
          <p:nvPr/>
        </p:nvCxnSpPr>
        <p:spPr>
          <a:xfrm>
            <a:off x="850675" y="1391442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" name="Google Shape;89;p15"/>
          <p:cNvSpPr txBox="1"/>
          <p:nvPr/>
        </p:nvSpPr>
        <p:spPr>
          <a:xfrm>
            <a:off x="1159145" y="3084717"/>
            <a:ext cx="4680600" cy="3582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Национальная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горная политика: государственное регулирование и поддержка устойчивого горного развития, механизмы осуществления (программы и проекты)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Социальная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защита и повышение благосостояния горного населения</a:t>
            </a:r>
          </a:p>
          <a:p>
            <a:pPr lvl="0">
              <a:lnSpc>
                <a:spcPct val="115000"/>
              </a:lnSpc>
            </a:pP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Демографические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проблемы</a:t>
            </a:r>
          </a:p>
          <a:p>
            <a:pPr lvl="0">
              <a:lnSpc>
                <a:spcPct val="115000"/>
              </a:lnSpc>
            </a:pP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•.Роль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культуры и традиций.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Создание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повышение значения культурных горных ландшафтов;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Особенности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общественно-политических процессов в горных территориях</a:t>
            </a:r>
          </a:p>
        </p:txBody>
      </p:sp>
      <p:sp>
        <p:nvSpPr>
          <p:cNvPr id="90" name="Google Shape;90;p15"/>
          <p:cNvSpPr txBox="1"/>
          <p:nvPr/>
        </p:nvSpPr>
        <p:spPr>
          <a:xfrm>
            <a:off x="1116626" y="2115899"/>
            <a:ext cx="5130600" cy="103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СОЦИАЛЬНО-ЭКОНОМИЧЕСКИЕ АСПЕКТЫ РАЗВИТИЯ ГОРНЫХ РЕГИОНОВ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91" name="Google Shape;91;p15"/>
          <p:cNvCxnSpPr/>
          <p:nvPr/>
        </p:nvCxnSpPr>
        <p:spPr>
          <a:xfrm>
            <a:off x="840064" y="1951382"/>
            <a:ext cx="10636" cy="4872499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2" name="Google Shape;92;p15"/>
          <p:cNvSpPr txBox="1"/>
          <p:nvPr/>
        </p:nvSpPr>
        <p:spPr>
          <a:xfrm>
            <a:off x="6787868" y="3334017"/>
            <a:ext cx="4680600" cy="5281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Особо охраняемые природные территории для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сохранения природного и культурного наследия и развития горных регионов.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Социально-экономические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взаимодействия на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особо охраняемых горных территориях </a:t>
            </a:r>
            <a:b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их интеграция в социально-экономический контекст горных регионов.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Особо охраняемые природные территории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местное население: от противостояния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партнерству.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Горные особо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охраняемые природные территории как обсерватории для исследований и мониторинга глобальных изменений.</a:t>
            </a:r>
          </a:p>
          <a:p>
            <a:pPr lvl="0">
              <a:lnSpc>
                <a:spcPct val="115000"/>
              </a:lnSpc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Международное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сотрудничество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особо охраняемых горных территорий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для решения природоохранных задач и укрепления гуманитарных связей на пространстве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СНГ</a:t>
            </a:r>
            <a:endParaRPr lang="ru-RU"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3" name="Google Shape;93;p15"/>
          <p:cNvSpPr txBox="1"/>
          <p:nvPr/>
        </p:nvSpPr>
        <p:spPr>
          <a:xfrm>
            <a:off x="6787868" y="2257475"/>
            <a:ext cx="4901100" cy="103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-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ООПТ – ГАРАНТЫ </a:t>
            </a:r>
            <a:r>
              <a:rPr lang="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СОХРАНЕНИЯ БИОРАЗНООБРАЗИЯ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94" name="Google Shape;94;p15"/>
          <p:cNvCxnSpPr/>
          <p:nvPr/>
        </p:nvCxnSpPr>
        <p:spPr>
          <a:xfrm>
            <a:off x="6511314" y="1962015"/>
            <a:ext cx="0" cy="6413889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5" name="Google Shape;95;p15"/>
          <p:cNvSpPr txBox="1"/>
          <p:nvPr/>
        </p:nvSpPr>
        <p:spPr>
          <a:xfrm>
            <a:off x="12536957" y="3149998"/>
            <a:ext cx="4680600" cy="6130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Устойчивое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развитие горных территорий: что может право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lang="ru-RU"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Социальные гарантии для жителей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гор: правовая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аспекты обеспечения.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Право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предпринимательство в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горных местностях: как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соблюсти баланс льгот и ограничений.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Привлечение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инвестиций в горные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регионы: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правовые условия и правовая реальность. 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Строительство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развитие инфраструктуры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горах: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все ли учитывает градостроительное законодательство?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Горный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туризм и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безопасность: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правовые требования.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Международное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право об устойчивом развитии гор. 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Национальное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законодательство о развитии горных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территорий: проблемы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потенциал формирования.</a:t>
            </a:r>
          </a:p>
          <a:p>
            <a:pPr lvl="0">
              <a:lnSpc>
                <a:spcPct val="115000"/>
              </a:lnSpc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</a:t>
            </a:r>
            <a:r>
              <a:rPr lang="en-US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Особенности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государственного управления горными 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территориями: </a:t>
            </a:r>
            <a:r>
              <a:rPr lang="ru-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есть ли они</a:t>
            </a:r>
            <a:r>
              <a:rPr lang="ru-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?</a:t>
            </a:r>
            <a:endParaRPr lang="ru-RU"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6" name="Google Shape;96;p15"/>
          <p:cNvSpPr txBox="1"/>
          <p:nvPr/>
        </p:nvSpPr>
        <p:spPr>
          <a:xfrm>
            <a:off x="12536957" y="2399053"/>
            <a:ext cx="4901100" cy="75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ГОРЫ И ПРАВО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97" name="Google Shape;97;p15"/>
          <p:cNvCxnSpPr/>
          <p:nvPr/>
        </p:nvCxnSpPr>
        <p:spPr>
          <a:xfrm>
            <a:off x="12256200" y="1972648"/>
            <a:ext cx="0" cy="7212295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/>
          <p:nvPr/>
        </p:nvSpPr>
        <p:spPr>
          <a:xfrm>
            <a:off x="12270102" y="1823678"/>
            <a:ext cx="5214300" cy="3418173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6"/>
          <p:cNvSpPr/>
          <p:nvPr/>
        </p:nvSpPr>
        <p:spPr>
          <a:xfrm>
            <a:off x="6536769" y="1823678"/>
            <a:ext cx="5214300" cy="505028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6"/>
          <p:cNvSpPr/>
          <p:nvPr/>
        </p:nvSpPr>
        <p:spPr>
          <a:xfrm>
            <a:off x="850700" y="1823678"/>
            <a:ext cx="5214300" cy="5385196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6"/>
          <p:cNvSpPr txBox="1"/>
          <p:nvPr/>
        </p:nvSpPr>
        <p:spPr>
          <a:xfrm>
            <a:off x="756175" y="521258"/>
            <a:ext cx="15123300" cy="821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УСТОЙЧИВОЕ </a:t>
            </a:r>
            <a:r>
              <a:rPr lang="ru" sz="3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РАЗВИТИЕ ГОРНЫХ ТЕРРИТОРИЙ</a:t>
            </a:r>
            <a:endParaRPr sz="3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06" name="Google Shape;106;p16"/>
          <p:cNvCxnSpPr/>
          <p:nvPr/>
        </p:nvCxnSpPr>
        <p:spPr>
          <a:xfrm>
            <a:off x="850675" y="1391442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7" name="Google Shape;107;p16"/>
          <p:cNvSpPr txBox="1"/>
          <p:nvPr/>
        </p:nvSpPr>
        <p:spPr>
          <a:xfrm>
            <a:off x="1008911" y="2799596"/>
            <a:ext cx="4680600" cy="4148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Проблемы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горнодобывающей промышленности. Рекультивация и использование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объектов в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рекреационных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целях.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Соотношение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традиционных экстенсивных и инновационных типов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природопользования.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Особенности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проблемы отраслевого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природопользования.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Оптимизация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структуры природопользования в горах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егулирование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природопользования на основе государственных, рыночных, местных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механизмов</a:t>
            </a:r>
            <a:endParaRPr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08" name="Google Shape;108;p16"/>
          <p:cNvSpPr txBox="1"/>
          <p:nvPr/>
        </p:nvSpPr>
        <p:spPr>
          <a:xfrm>
            <a:off x="1116626" y="1924303"/>
            <a:ext cx="5130600" cy="75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НЕДРОПОЛЬЗОВАНИЕ</a:t>
            </a:r>
            <a:r>
              <a:rPr lang="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, ГОРЫ И РЕСУРСЫ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09" name="Google Shape;109;p16"/>
          <p:cNvCxnSpPr/>
          <p:nvPr/>
        </p:nvCxnSpPr>
        <p:spPr>
          <a:xfrm>
            <a:off x="850700" y="1823649"/>
            <a:ext cx="0" cy="5385225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0" name="Google Shape;110;p16"/>
          <p:cNvSpPr txBox="1"/>
          <p:nvPr/>
        </p:nvSpPr>
        <p:spPr>
          <a:xfrm>
            <a:off x="6680161" y="3043765"/>
            <a:ext cx="4680600" cy="3582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Экологические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последствия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стихийных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бедствий (землетрясения, вулканическая деятельность, лавины, оползни, сели и др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.).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Координация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обмен информацией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области мониторинга опасных природных и техногенных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явлений.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Снижение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рисков стихийных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бедствий: мировой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опыт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Оценка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рисков последствий хозяйственной деятельности для окружающей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среды</a:t>
            </a:r>
            <a:endParaRPr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6787875" y="1924293"/>
            <a:ext cx="4901100" cy="103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</a:p>
          <a:p>
            <a:pPr lvl="0">
              <a:lnSpc>
                <a:spcPct val="115000"/>
              </a:lnSpc>
            </a:pPr>
            <a:r>
              <a:rPr lang="ru-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СЕЙСМИЧЕСКАЯ БЕЗОПАСНОСТЬ </a:t>
            </a:r>
            <a:br>
              <a:rPr lang="ru-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ru-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И СТИХИЙНЫЕ БЕДСТВИЯ</a:t>
            </a:r>
            <a:endParaRPr lang="ru-RU"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2" name="Google Shape;112;p16"/>
          <p:cNvCxnSpPr/>
          <p:nvPr/>
        </p:nvCxnSpPr>
        <p:spPr>
          <a:xfrm>
            <a:off x="6521948" y="1823649"/>
            <a:ext cx="0" cy="5050314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3" name="Google Shape;113;p16"/>
          <p:cNvSpPr txBox="1"/>
          <p:nvPr/>
        </p:nvSpPr>
        <p:spPr>
          <a:xfrm>
            <a:off x="12414415" y="2711978"/>
            <a:ext cx="4680600" cy="2449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Трансформация ландшафтов.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Влияние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изменения климата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активизацию опасных природных 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процессов.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Адаптация </a:t>
            </a:r>
            <a:r>
              <a:rPr lang="ru" sz="16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 возросшим опасным природным явлениям</a:t>
            </a: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Научное взаимодействие. </a:t>
            </a:r>
          </a:p>
          <a:p>
            <a:pPr marL="4000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Arial" charset="0"/>
              <a:buChar char="•"/>
            </a:pPr>
            <a:r>
              <a:rPr lang="ru" sz="16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Образование</a:t>
            </a:r>
            <a:endParaRPr sz="16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14" name="Google Shape;114;p16"/>
          <p:cNvSpPr txBox="1"/>
          <p:nvPr/>
        </p:nvSpPr>
        <p:spPr>
          <a:xfrm>
            <a:off x="12522129" y="1924293"/>
            <a:ext cx="4901100" cy="75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ru-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Круглый стол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НАУКА </a:t>
            </a:r>
            <a:r>
              <a:rPr lang="ru" sz="1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ДЛЯ ГОР</a:t>
            </a:r>
            <a:endParaRPr sz="1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5" name="Google Shape;115;p16"/>
          <p:cNvCxnSpPr/>
          <p:nvPr/>
        </p:nvCxnSpPr>
        <p:spPr>
          <a:xfrm>
            <a:off x="12256200" y="1823649"/>
            <a:ext cx="0" cy="3418202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Google Shape;88;p15"/>
          <p:cNvSpPr txBox="1"/>
          <p:nvPr/>
        </p:nvSpPr>
        <p:spPr>
          <a:xfrm>
            <a:off x="986272" y="7690276"/>
            <a:ext cx="17139900" cy="1688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программу форума </a:t>
            </a:r>
            <a:r>
              <a:rPr lang="ru" sz="1700" b="1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также включены</a:t>
            </a:r>
            <a:r>
              <a:rPr lang="ru" sz="1700" b="1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:</a:t>
            </a:r>
            <a:endParaRPr sz="1700" b="1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06400" lvl="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панельная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дискуссия: «Трансформация горных  регионов на рубеже тысячелетий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Новые вызовы, опыт, уроки, перспективы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»; </a:t>
            </a:r>
          </a:p>
          <a:p>
            <a:pPr marL="406400" lvl="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учредительное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собрание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Евразийского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альянса горных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территорий; </a:t>
            </a:r>
          </a:p>
          <a:p>
            <a:pPr marL="406400" lvl="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заседание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рабочей группы Общественной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палаты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Российской Федерации по рассмотрению вопросов правового регулирования в сфере развития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сохранения горных территорий в Российской Федерации.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7"/>
          <p:cNvPicPr preferRelativeResize="0"/>
          <p:nvPr/>
        </p:nvPicPr>
        <p:blipFill rotWithShape="1">
          <a:blip r:embed="rId3">
            <a:alphaModFix/>
          </a:blip>
          <a:srcRect l="10179" t="9215" r="11271" b="1138"/>
          <a:stretch/>
        </p:blipFill>
        <p:spPr>
          <a:xfrm>
            <a:off x="0" y="0"/>
            <a:ext cx="4528875" cy="343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61"/>
          <a:stretch/>
        </p:blipFill>
        <p:spPr>
          <a:xfrm>
            <a:off x="-8271" y="3435999"/>
            <a:ext cx="4514957" cy="3414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7"/>
          <p:cNvPicPr preferRelativeResize="0"/>
          <p:nvPr/>
        </p:nvPicPr>
        <p:blipFill rotWithShape="1">
          <a:blip r:embed="rId5">
            <a:alphaModFix/>
          </a:blip>
          <a:srcRect l="5799" r="5799" b="-1163"/>
          <a:stretch/>
        </p:blipFill>
        <p:spPr>
          <a:xfrm>
            <a:off x="0" y="6850998"/>
            <a:ext cx="4528874" cy="343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7"/>
          <p:cNvPicPr preferRelativeResize="0"/>
          <p:nvPr/>
        </p:nvPicPr>
        <p:blipFill rotWithShape="1">
          <a:blip r:embed="rId6">
            <a:alphaModFix/>
          </a:blip>
          <a:srcRect l="21391" t="25145" r="17453" b="2328"/>
          <a:stretch/>
        </p:blipFill>
        <p:spPr>
          <a:xfrm>
            <a:off x="4583618" y="0"/>
            <a:ext cx="4528876" cy="343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7"/>
          <p:cNvPicPr preferRelativeResize="0"/>
          <p:nvPr/>
        </p:nvPicPr>
        <p:blipFill rotWithShape="1">
          <a:blip r:embed="rId7">
            <a:alphaModFix/>
          </a:blip>
          <a:srcRect l="3402" r="8901"/>
          <a:stretch/>
        </p:blipFill>
        <p:spPr>
          <a:xfrm>
            <a:off x="4583618" y="3436000"/>
            <a:ext cx="4528875" cy="343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7"/>
          <p:cNvPicPr preferRelativeResize="0"/>
          <p:nvPr/>
        </p:nvPicPr>
        <p:blipFill rotWithShape="1">
          <a:blip r:embed="rId8">
            <a:alphaModFix/>
          </a:blip>
          <a:srcRect l="8560" r="1704"/>
          <a:stretch/>
        </p:blipFill>
        <p:spPr>
          <a:xfrm>
            <a:off x="4583618" y="6872000"/>
            <a:ext cx="4528876" cy="3363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9">
            <a:alphaModFix/>
          </a:blip>
          <a:srcRect l="1829" r="10612"/>
          <a:stretch/>
        </p:blipFill>
        <p:spPr>
          <a:xfrm>
            <a:off x="9175507" y="0"/>
            <a:ext cx="4528876" cy="343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7"/>
          <p:cNvPicPr preferRelativeResize="0"/>
          <p:nvPr/>
        </p:nvPicPr>
        <p:blipFill rotWithShape="1">
          <a:blip r:embed="rId10">
            <a:alphaModFix/>
          </a:blip>
          <a:srcRect r="12472"/>
          <a:stretch/>
        </p:blipFill>
        <p:spPr>
          <a:xfrm>
            <a:off x="9175507" y="3445175"/>
            <a:ext cx="4528874" cy="343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7"/>
          <p:cNvPicPr preferRelativeResize="0"/>
          <p:nvPr/>
        </p:nvPicPr>
        <p:blipFill rotWithShape="1">
          <a:blip r:embed="rId11">
            <a:alphaModFix/>
          </a:blip>
          <a:srcRect l="4832" r="4832"/>
          <a:stretch/>
        </p:blipFill>
        <p:spPr>
          <a:xfrm>
            <a:off x="9175507" y="6881175"/>
            <a:ext cx="4528875" cy="3363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7"/>
          <p:cNvPicPr preferRelativeResize="0"/>
          <p:nvPr/>
        </p:nvPicPr>
        <p:blipFill rotWithShape="1">
          <a:blip r:embed="rId12">
            <a:alphaModFix/>
          </a:blip>
          <a:srcRect r="12541"/>
          <a:stretch/>
        </p:blipFill>
        <p:spPr>
          <a:xfrm>
            <a:off x="13759125" y="0"/>
            <a:ext cx="4528877" cy="343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7"/>
          <p:cNvPicPr preferRelativeResize="0"/>
          <p:nvPr/>
        </p:nvPicPr>
        <p:blipFill rotWithShape="1">
          <a:blip r:embed="rId13">
            <a:alphaModFix/>
          </a:blip>
          <a:srcRect r="11886"/>
          <a:stretch/>
        </p:blipFill>
        <p:spPr>
          <a:xfrm>
            <a:off x="13759125" y="3445175"/>
            <a:ext cx="4528875" cy="343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7"/>
          <p:cNvPicPr preferRelativeResize="0"/>
          <p:nvPr/>
        </p:nvPicPr>
        <p:blipFill rotWithShape="1">
          <a:blip r:embed="rId14">
            <a:alphaModFix/>
          </a:blip>
          <a:srcRect r="10650"/>
          <a:stretch/>
        </p:blipFill>
        <p:spPr>
          <a:xfrm>
            <a:off x="13759125" y="6890350"/>
            <a:ext cx="4528877" cy="3363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"/>
          <p:cNvSpPr/>
          <p:nvPr/>
        </p:nvSpPr>
        <p:spPr>
          <a:xfrm>
            <a:off x="12208925" y="2645100"/>
            <a:ext cx="5214300" cy="434640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6"/>
          <p:cNvSpPr/>
          <p:nvPr/>
        </p:nvSpPr>
        <p:spPr>
          <a:xfrm>
            <a:off x="6470272" y="2645100"/>
            <a:ext cx="5214300" cy="434625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6"/>
          <p:cNvSpPr/>
          <p:nvPr/>
        </p:nvSpPr>
        <p:spPr>
          <a:xfrm>
            <a:off x="849768" y="2635575"/>
            <a:ext cx="5214300" cy="407002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756175" y="521258"/>
            <a:ext cx="15123300" cy="145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ТУРИЗМ В ГОРНЫХ РЕГИОНАХ СТРАН СОДРУЖЕСТВА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ru" sz="3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(TRAVEL HUB «СОДРУЖЕСТВО»)</a:t>
            </a:r>
            <a:endParaRPr sz="3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37" name="Google Shape;137;p6"/>
          <p:cNvCxnSpPr/>
          <p:nvPr/>
        </p:nvCxnSpPr>
        <p:spPr>
          <a:xfrm>
            <a:off x="850675" y="2045735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8" name="Google Shape;138;p6"/>
          <p:cNvSpPr txBox="1"/>
          <p:nvPr/>
        </p:nvSpPr>
        <p:spPr>
          <a:xfrm>
            <a:off x="1116618" y="3581325"/>
            <a:ext cx="4680600" cy="2733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Реабилитационные возможности горных санаториев стран Содружества.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Использование инновационных технологий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природных ресурсов.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Создание новых сценариев развития горных курортов.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Как меняется сектор под влиянием глобальных трендов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39" name="Google Shape;139;p6"/>
          <p:cNvSpPr txBox="1"/>
          <p:nvPr/>
        </p:nvSpPr>
        <p:spPr>
          <a:xfrm>
            <a:off x="1116618" y="2868275"/>
            <a:ext cx="4680600" cy="75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ЗДОРОВЬЕ И ГОРЫ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40" name="Google Shape;140;p6"/>
          <p:cNvCxnSpPr/>
          <p:nvPr/>
        </p:nvCxnSpPr>
        <p:spPr>
          <a:xfrm>
            <a:off x="853669" y="2645100"/>
            <a:ext cx="0" cy="4346250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1" name="Google Shape;141;p6"/>
          <p:cNvSpPr txBox="1"/>
          <p:nvPr/>
        </p:nvSpPr>
        <p:spPr>
          <a:xfrm>
            <a:off x="6933620" y="3795151"/>
            <a:ext cx="4680600" cy="26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Бизнес и государство: партнерство в реализации инвестпроектов в индустрии горного туризма.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Опыт стран СНГ: примеры реализации проектов по развитию горного туризма в странах Содружества (кейс-сессия).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Новые пространства возможностей: инвестиционный потенциал проектов в странах Содружества</a:t>
            </a:r>
            <a:endParaRPr sz="1600" b="0" i="0" u="none" strike="noStrike" cap="none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2" name="Google Shape;142;p6"/>
          <p:cNvSpPr txBox="1"/>
          <p:nvPr/>
        </p:nvSpPr>
        <p:spPr>
          <a:xfrm>
            <a:off x="6933620" y="2744997"/>
            <a:ext cx="4901100" cy="9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ПАРТНЕРСТВО ГОСУДАРСТВА И БИЗНЕСА </a:t>
            </a:r>
            <a:endParaRPr sz="1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В РЕАЛИЗАЦИИ ИНВЕСТИЦИОННЫХ ПРОЕКТОВ</a:t>
            </a:r>
            <a:endParaRPr sz="1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43" name="Google Shape;143;p6"/>
          <p:cNvCxnSpPr/>
          <p:nvPr/>
        </p:nvCxnSpPr>
        <p:spPr>
          <a:xfrm>
            <a:off x="6559420" y="2645013"/>
            <a:ext cx="0" cy="4346400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4" name="Google Shape;144;p6"/>
          <p:cNvSpPr txBox="1"/>
          <p:nvPr/>
        </p:nvSpPr>
        <p:spPr>
          <a:xfrm>
            <a:off x="12523972" y="2632700"/>
            <a:ext cx="4901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НОВЫЕ МАРШРУТЫ</a:t>
            </a:r>
            <a:endParaRPr sz="1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5" name="Google Shape;145;p6"/>
          <p:cNvSpPr txBox="1"/>
          <p:nvPr/>
        </p:nvSpPr>
        <p:spPr>
          <a:xfrm>
            <a:off x="12483772" y="3087138"/>
            <a:ext cx="4680600" cy="411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Блиц-презентация туристического потенциала горных территорий стран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регионов СНГ с участием представителей министерств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национальных туристических администраций.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Коммерческие перспективы компаний, продающих туристические продукты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 данным направлениям. 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Достижения, тактические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стратегические планы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 развитию горных кластеров </a:t>
            </a:r>
            <a:b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600" b="0" i="0" u="none" strike="noStrike" cap="none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странах и регионах СНГ</a:t>
            </a:r>
            <a:endParaRPr sz="1600" b="0" i="0" u="none" strike="noStrike" cap="none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cxnSp>
        <p:nvCxnSpPr>
          <p:cNvPr id="146" name="Google Shape;146;p6"/>
          <p:cNvCxnSpPr/>
          <p:nvPr/>
        </p:nvCxnSpPr>
        <p:spPr>
          <a:xfrm>
            <a:off x="12214320" y="2645088"/>
            <a:ext cx="0" cy="4346400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479840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/>
          <p:nvPr/>
        </p:nvSpPr>
        <p:spPr>
          <a:xfrm>
            <a:off x="9961651" y="2726675"/>
            <a:ext cx="5214300" cy="4774210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7"/>
          <p:cNvSpPr/>
          <p:nvPr/>
        </p:nvSpPr>
        <p:spPr>
          <a:xfrm>
            <a:off x="3451451" y="2729654"/>
            <a:ext cx="4655200" cy="4771231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7"/>
          <p:cNvSpPr txBox="1"/>
          <p:nvPr/>
        </p:nvSpPr>
        <p:spPr>
          <a:xfrm>
            <a:off x="756175" y="521258"/>
            <a:ext cx="15123300" cy="145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ТУРИЗМ В ГОРНЫХ РЕГИОНАХ СТРАН СОДРУЖЕСТВА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ru" sz="3600" b="1" i="0" u="none" strike="noStrike" cap="none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(TRAVEL HUB «СОДРУЖЕСТВО»)</a:t>
            </a:r>
            <a:endParaRPr sz="3600" b="1" i="0" u="none" strike="noStrike" cap="none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54" name="Google Shape;154;p7"/>
          <p:cNvCxnSpPr/>
          <p:nvPr/>
        </p:nvCxnSpPr>
        <p:spPr>
          <a:xfrm>
            <a:off x="850675" y="2045735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5" name="Google Shape;155;p7"/>
          <p:cNvSpPr txBox="1"/>
          <p:nvPr/>
        </p:nvSpPr>
        <p:spPr>
          <a:xfrm>
            <a:off x="3713064" y="3325050"/>
            <a:ext cx="4381200" cy="28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Улучшение инфраструктуры горнолыжных курортов.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Продвижение горнолыжного туризма </a:t>
            </a:r>
            <a:b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 международном рынке.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Управление рисками в горном туризме. • Здоровье и спорт (горный велоспорт и велосипедный туризм, пеший туризм и треккинг, скитур и бэккантри, альпинизм и скалолазание)</a:t>
            </a:r>
            <a:endParaRPr sz="1700" b="0" i="0" u="none" strike="noStrike" cap="none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56" name="Google Shape;156;p7"/>
          <p:cNvSpPr txBox="1"/>
          <p:nvPr/>
        </p:nvSpPr>
        <p:spPr>
          <a:xfrm>
            <a:off x="3749263" y="2764763"/>
            <a:ext cx="4680600" cy="75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1" i="0" u="none" strike="noStrike" cap="none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СПОРТИВНЫЙ ТУРИЗМ ГОРНЫХ РЕГИОНОВ</a:t>
            </a:r>
            <a:endParaRPr sz="1600" b="1" i="0" u="none" strike="noStrike" cap="none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57" name="Google Shape;157;p7"/>
          <p:cNvCxnSpPr/>
          <p:nvPr/>
        </p:nvCxnSpPr>
        <p:spPr>
          <a:xfrm>
            <a:off x="3411912" y="2764763"/>
            <a:ext cx="13576" cy="4736122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8" name="Google Shape;158;p7"/>
          <p:cNvSpPr txBox="1"/>
          <p:nvPr/>
        </p:nvSpPr>
        <p:spPr>
          <a:xfrm>
            <a:off x="10148327" y="3215928"/>
            <a:ext cx="4381200" cy="3883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ru" sz="17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</a:t>
            </a: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Маркетинг туристического продукта и объекта: как изменится продукт в этом сезоне? Лучшие маркетинговые практики и кейсы.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Тренды, мечты, оптимизм, мировые практики.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Как привлечь на курорт новые целевые аудитории без дополнительных расходов.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Продвижение горнолыжного туризма на международном рынке. 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Событийный календарь — ключевой инструмент развития территорий;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• Импортозамещение в новых реалиях</a:t>
            </a:r>
            <a:endParaRPr sz="1600" b="0" i="0" u="none" strike="noStrike" cap="none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59" name="Google Shape;159;p7"/>
          <p:cNvSpPr txBox="1"/>
          <p:nvPr/>
        </p:nvSpPr>
        <p:spPr>
          <a:xfrm>
            <a:off x="10148327" y="2770494"/>
            <a:ext cx="4901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ru" sz="1600" b="1" dirty="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ПОПУЛЯРИЗАЦИЯ  ГОРНЫХ РЕГИОНОВ</a:t>
            </a:r>
            <a:endParaRPr sz="1600" b="1" i="0" u="none" strike="noStrike" cap="none" dirty="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0" name="Google Shape;160;p7"/>
          <p:cNvCxnSpPr/>
          <p:nvPr/>
        </p:nvCxnSpPr>
        <p:spPr>
          <a:xfrm>
            <a:off x="9961651" y="2770494"/>
            <a:ext cx="0" cy="4774209"/>
          </a:xfrm>
          <a:prstGeom prst="straightConnector1">
            <a:avLst/>
          </a:prstGeom>
          <a:noFill/>
          <a:ln w="38100" cap="flat" cmpd="sng">
            <a:solidFill>
              <a:srgbClr val="DD181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1" name="Google Shape;161;p7"/>
          <p:cNvSpPr txBox="1"/>
          <p:nvPr/>
        </p:nvSpPr>
        <p:spPr>
          <a:xfrm>
            <a:off x="590647" y="8219735"/>
            <a:ext cx="17139900" cy="1600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0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 программу форума TRAVEL HUB «СОДРУЖЕСТВО» также включена VIII международная научно-практическая конференция </a:t>
            </a:r>
            <a:r>
              <a:rPr lang="ru" sz="2000" b="1" i="0" u="none" strike="noStrike" cap="none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«ТУРИЗМ И ОБРАЗОВАТЕЛЬНЫЕ ТЕХНОЛОГИИ В ЦИФРОВОЙ ЭКОНОМИКЕ»</a:t>
            </a:r>
            <a:r>
              <a:rPr lang="ru" sz="2000" b="1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  </a:t>
            </a:r>
            <a:r>
              <a:rPr lang="ru" sz="2000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Основная тема </a:t>
            </a:r>
            <a:r>
              <a:rPr lang="ru" sz="2000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- повышение </a:t>
            </a:r>
            <a:r>
              <a:rPr lang="ru" sz="2000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квалификации персонала индустрии гостеприимства для обеспечения качественного </a:t>
            </a:r>
            <a:r>
              <a:rPr lang="ru" sz="2000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сервиса в </a:t>
            </a:r>
            <a:r>
              <a:rPr lang="ru" sz="2000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горных туристских кластерах, </a:t>
            </a:r>
            <a:r>
              <a:rPr lang="ru" sz="2000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применение цифровых технологий,  </a:t>
            </a:r>
            <a:r>
              <a:rPr lang="ru" sz="2000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как </a:t>
            </a:r>
            <a:r>
              <a:rPr lang="ru" sz="2000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эффективного инструмента </a:t>
            </a:r>
            <a:r>
              <a:rPr lang="ru" sz="2000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процесса обучения.</a:t>
            </a:r>
            <a:endParaRPr sz="2000" i="0" u="none" strike="noStrike" cap="none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2951851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0"/>
          <p:cNvSpPr txBox="1"/>
          <p:nvPr/>
        </p:nvSpPr>
        <p:spPr>
          <a:xfrm>
            <a:off x="718075" y="434175"/>
            <a:ext cx="7104900" cy="1205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В</a:t>
            </a:r>
            <a:r>
              <a:rPr lang="ru" sz="36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 ФОРУМЕ ПРИНИМАЮТ УЧАСТИЕ ПРЕДСТАВИТЕЛИ:</a:t>
            </a:r>
            <a:endParaRPr sz="3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74" name="Google Shape;174;p20"/>
          <p:cNvCxnSpPr/>
          <p:nvPr/>
        </p:nvCxnSpPr>
        <p:spPr>
          <a:xfrm>
            <a:off x="756175" y="373589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5" name="Google Shape;175;p20"/>
          <p:cNvSpPr txBox="1"/>
          <p:nvPr/>
        </p:nvSpPr>
        <p:spPr>
          <a:xfrm>
            <a:off x="5696923" y="1842767"/>
            <a:ext cx="7104900" cy="2308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комитетов </a:t>
            </a:r>
            <a:r>
              <a:rPr lang="ru" sz="1700" dirty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экспертных советов парламентов </a:t>
            </a: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СНГ;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национальных и региональных туристстических администраций </a:t>
            </a:r>
            <a:r>
              <a:rPr lang="ru" sz="1700" dirty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стран </a:t>
            </a: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CНГ;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горных туристических кластеров;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туроператоров </a:t>
            </a:r>
            <a:r>
              <a:rPr lang="ru" sz="1700" dirty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</a:t>
            </a: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туристических агентств;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chemeClr val="tx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экспертного сообщества;</a:t>
            </a:r>
          </a:p>
          <a:p>
            <a:pPr marL="406400" lvl="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-RU" sz="1700" dirty="0"/>
              <a:t>международных организаций</a:t>
            </a:r>
            <a:r>
              <a:rPr lang="ru-RU" sz="1800" dirty="0" smtClean="0"/>
              <a:t>;</a:t>
            </a:r>
          </a:p>
        </p:txBody>
      </p:sp>
      <p:sp>
        <p:nvSpPr>
          <p:cNvPr id="176" name="Google Shape;176;p20"/>
          <p:cNvSpPr txBox="1"/>
          <p:nvPr/>
        </p:nvSpPr>
        <p:spPr>
          <a:xfrm>
            <a:off x="13123604" y="1877567"/>
            <a:ext cx="4413281" cy="2290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0640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банков, инвестиционных фондов;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транспортных компаний;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образовательных учреждений;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отелей, баз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отдыха,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спортивных баз;</a:t>
            </a:r>
          </a:p>
          <a:p>
            <a:pPr marL="406400" indent="-285750">
              <a:lnSpc>
                <a:spcPct val="115000"/>
              </a:lnSpc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санаториев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домов отдыха;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ассоциаций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горнолыжного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туризма;</a:t>
            </a:r>
          </a:p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700"/>
              <a:buFont typeface="Arial" charset="0"/>
              <a:buChar char="•"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глэмпингов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177" name="Google Shape;177;p20"/>
          <p:cNvPicPr preferRelativeResize="0"/>
          <p:nvPr/>
        </p:nvPicPr>
        <p:blipFill rotWithShape="1">
          <a:blip r:embed="rId3">
            <a:alphaModFix/>
          </a:blip>
          <a:srcRect b="9338"/>
          <a:stretch/>
        </p:blipFill>
        <p:spPr>
          <a:xfrm>
            <a:off x="0" y="4748865"/>
            <a:ext cx="4537001" cy="273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0"/>
          <p:cNvPicPr preferRelativeResize="0"/>
          <p:nvPr/>
        </p:nvPicPr>
        <p:blipFill rotWithShape="1">
          <a:blip r:embed="rId4">
            <a:alphaModFix/>
          </a:blip>
          <a:srcRect l="7285" t="5068" r="17763" b="25598"/>
          <a:stretch/>
        </p:blipFill>
        <p:spPr>
          <a:xfrm>
            <a:off x="0" y="7484650"/>
            <a:ext cx="4536999" cy="280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0"/>
          <p:cNvPicPr preferRelativeResize="0"/>
          <p:nvPr/>
        </p:nvPicPr>
        <p:blipFill rotWithShape="1">
          <a:blip r:embed="rId5">
            <a:alphaModFix/>
          </a:blip>
          <a:srcRect b="11449"/>
          <a:stretch/>
        </p:blipFill>
        <p:spPr>
          <a:xfrm>
            <a:off x="4537000" y="4748875"/>
            <a:ext cx="4607000" cy="273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20"/>
          <p:cNvPicPr preferRelativeResize="0"/>
          <p:nvPr/>
        </p:nvPicPr>
        <p:blipFill rotWithShape="1">
          <a:blip r:embed="rId6">
            <a:alphaModFix/>
          </a:blip>
          <a:srcRect t="8433"/>
          <a:stretch/>
        </p:blipFill>
        <p:spPr>
          <a:xfrm>
            <a:off x="4537000" y="7484650"/>
            <a:ext cx="4606999" cy="280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0"/>
          <p:cNvPicPr preferRelativeResize="0"/>
          <p:nvPr/>
        </p:nvPicPr>
        <p:blipFill rotWithShape="1">
          <a:blip r:embed="rId7">
            <a:alphaModFix/>
          </a:blip>
          <a:srcRect l="6861" t="12447" r="3916" b="8017"/>
          <a:stretch/>
        </p:blipFill>
        <p:spPr>
          <a:xfrm>
            <a:off x="9144000" y="4748875"/>
            <a:ext cx="4607000" cy="273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0"/>
          <p:cNvPicPr preferRelativeResize="0"/>
          <p:nvPr/>
        </p:nvPicPr>
        <p:blipFill rotWithShape="1">
          <a:blip r:embed="rId8">
            <a:alphaModFix/>
          </a:blip>
          <a:srcRect t="4922" r="1390" b="4922"/>
          <a:stretch/>
        </p:blipFill>
        <p:spPr>
          <a:xfrm>
            <a:off x="9144000" y="7484650"/>
            <a:ext cx="4607001" cy="2802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0"/>
          <p:cNvPicPr preferRelativeResize="0"/>
          <p:nvPr/>
        </p:nvPicPr>
        <p:blipFill rotWithShape="1">
          <a:blip r:embed="rId9">
            <a:alphaModFix/>
          </a:blip>
          <a:srcRect b="9690"/>
          <a:stretch/>
        </p:blipFill>
        <p:spPr>
          <a:xfrm>
            <a:off x="13751000" y="4748875"/>
            <a:ext cx="4537000" cy="2735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0"/>
          <p:cNvPicPr preferRelativeResize="0"/>
          <p:nvPr/>
        </p:nvPicPr>
        <p:blipFill rotWithShape="1">
          <a:blip r:embed="rId10">
            <a:alphaModFix/>
          </a:blip>
          <a:srcRect l="8651" t="5179" r="8642" b="17623"/>
          <a:stretch/>
        </p:blipFill>
        <p:spPr>
          <a:xfrm>
            <a:off x="13751000" y="7484650"/>
            <a:ext cx="4536999" cy="28023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51104" y="1883692"/>
            <a:ext cx="51206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1800" dirty="0" smtClean="0"/>
              <a:t>парламентов </a:t>
            </a:r>
            <a:r>
              <a:rPr lang="ru-RU" sz="1800" dirty="0"/>
              <a:t>государств —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участников СНГ; 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800" dirty="0" smtClean="0"/>
              <a:t>профильных министерств </a:t>
            </a:r>
            <a:r>
              <a:rPr lang="ru-RU" sz="1800" dirty="0"/>
              <a:t>и </a:t>
            </a:r>
            <a:r>
              <a:rPr lang="ru-RU" sz="1800" dirty="0" smtClean="0"/>
              <a:t>ведомств;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800" dirty="0" smtClean="0"/>
              <a:t>Региональных органов власти </a:t>
            </a:r>
            <a:br>
              <a:rPr lang="ru-RU" sz="1800" dirty="0" smtClean="0"/>
            </a:br>
            <a:r>
              <a:rPr lang="ru-RU" sz="1800" dirty="0" smtClean="0"/>
              <a:t>стран Содружества; 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800" dirty="0" smtClean="0"/>
              <a:t>руководства горных ООПТ;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800" dirty="0"/>
              <a:t>в</a:t>
            </a:r>
            <a:r>
              <a:rPr lang="ru-RU" sz="1800" dirty="0" smtClean="0"/>
              <a:t>узов и научно-исследовательских организаций;</a:t>
            </a:r>
          </a:p>
          <a:p>
            <a:pPr marL="285750" indent="-285750">
              <a:buFont typeface="Arial" charset="0"/>
              <a:buChar char="•"/>
            </a:pPr>
            <a:endParaRPr lang="ru-RU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 txBox="1"/>
          <p:nvPr/>
        </p:nvSpPr>
        <p:spPr>
          <a:xfrm>
            <a:off x="808031" y="1213841"/>
            <a:ext cx="9294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ПРЕДЛОЖЕНИЕ ДЛЯ ПАРТНЕРОВ</a:t>
            </a:r>
            <a:endParaRPr sz="36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90" name="Google Shape;190;p21"/>
          <p:cNvCxnSpPr/>
          <p:nvPr/>
        </p:nvCxnSpPr>
        <p:spPr>
          <a:xfrm>
            <a:off x="936309" y="2309918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1" name="Google Shape;191;p21"/>
          <p:cNvSpPr txBox="1"/>
          <p:nvPr/>
        </p:nvSpPr>
        <p:spPr>
          <a:xfrm>
            <a:off x="814838" y="2650921"/>
            <a:ext cx="6910500" cy="1388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Партнерские возможности мероприятия позволят стране, региону или компании заявить о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себе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как во время делового события,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так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и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после него,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обеспечив дополнительные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условия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для продвижения на туристическом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рынке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95" name="Google Shape;195;p21"/>
          <p:cNvSpPr txBox="1"/>
          <p:nvPr/>
        </p:nvSpPr>
        <p:spPr>
          <a:xfrm>
            <a:off x="1638117" y="6687105"/>
            <a:ext cx="8387700" cy="1688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Возможность проведения собственного мероприятия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партнера форума.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Созданы условия для нативной интеграции партнеров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 На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весь период проведения форума в Таврическом дворце представляется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площадь </a:t>
            </a:r>
          </a:p>
          <a:p>
            <a:pPr lvl="0">
              <a:lnSpc>
                <a:spcPct val="115000"/>
              </a:lnSpc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(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до 60 кв. м) под организацию зоны делового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общения. Также предлагается проведение блиц-презентации (страны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региона, продукта)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96" name="Google Shape;196;p21"/>
          <p:cNvSpPr txBox="1"/>
          <p:nvPr/>
        </p:nvSpPr>
        <p:spPr>
          <a:xfrm>
            <a:off x="1654809" y="5673928"/>
            <a:ext cx="6910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ИНТЕГРАЦИЯ В СОБЫТИЕ</a:t>
            </a:r>
            <a:endParaRPr sz="20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97" name="Google Shape;197;p21"/>
          <p:cNvCxnSpPr/>
          <p:nvPr/>
        </p:nvCxnSpPr>
        <p:spPr>
          <a:xfrm>
            <a:off x="1764245" y="6415994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98" name="Google Shape;198;p21"/>
          <p:cNvPicPr preferRelativeResize="0"/>
          <p:nvPr/>
        </p:nvPicPr>
        <p:blipFill rotWithShape="1">
          <a:blip r:embed="rId3">
            <a:alphaModFix/>
          </a:blip>
          <a:srcRect b="2181"/>
          <a:stretch/>
        </p:blipFill>
        <p:spPr>
          <a:xfrm>
            <a:off x="10756300" y="0"/>
            <a:ext cx="7531701" cy="494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56300" y="5024550"/>
            <a:ext cx="7531701" cy="524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2"/>
          <p:cNvSpPr txBox="1"/>
          <p:nvPr/>
        </p:nvSpPr>
        <p:spPr>
          <a:xfrm>
            <a:off x="756175" y="521250"/>
            <a:ext cx="9294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РАЗМЕЩЕНИЕ УЧАСТНИКОВ</a:t>
            </a:r>
            <a:endParaRPr sz="3600" b="1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05" name="Google Shape;205;p22"/>
          <p:cNvCxnSpPr/>
          <p:nvPr/>
        </p:nvCxnSpPr>
        <p:spPr>
          <a:xfrm>
            <a:off x="850675" y="1391442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6" name="Google Shape;206;p22"/>
          <p:cNvSpPr txBox="1"/>
          <p:nvPr/>
        </p:nvSpPr>
        <p:spPr>
          <a:xfrm>
            <a:off x="756175" y="1689225"/>
            <a:ext cx="6910500" cy="40957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Размещение участников будет осуществляться в гостиничном комплексе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«Таврический».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Комплекс расположен в пешей доступности от места проведения мероприятия, Таврического дворца. Гостиничный комплекс включает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отель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бизнес-класса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«Таврический»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(ул.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Лафонская,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6), а также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гостиницу «Таврическая»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(ул.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Шпалерная, 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53).</a:t>
            </a:r>
            <a:b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/>
            </a:r>
            <a:b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 промокоду для участников мероприятия доступны специальные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условия, включая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размещение в гостиницах </a:t>
            </a:r>
          </a:p>
          <a:p>
            <a:pPr lvl="0">
              <a:lnSpc>
                <a:spcPct val="115000"/>
              </a:lnSpc>
            </a:pP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«Гранд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Отель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Европа»,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Lotte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Hotel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Four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Seasons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Lion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-RU" sz="1700" dirty="0" err="1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Palace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</a:t>
            </a:r>
            <a:r>
              <a:rPr lang="ru-RU" sz="1700" dirty="0" err="1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Астория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», «Гранд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Отель </a:t>
            </a:r>
            <a:r>
              <a:rPr lang="ru-RU" sz="1700" dirty="0" err="1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Эмеральд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»</a:t>
            </a:r>
            <a:endParaRPr lang="ru-RU"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lvl="0">
              <a:lnSpc>
                <a:spcPct val="115000"/>
              </a:lnSpc>
            </a:pPr>
            <a:endParaRPr lang="ru-RU"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07" name="Google Shape;207;p22"/>
          <p:cNvPicPr preferRelativeResize="0"/>
          <p:nvPr/>
        </p:nvPicPr>
        <p:blipFill rotWithShape="1">
          <a:blip r:embed="rId3">
            <a:alphaModFix/>
          </a:blip>
          <a:srcRect l="8130"/>
          <a:stretch/>
        </p:blipFill>
        <p:spPr>
          <a:xfrm>
            <a:off x="9144000" y="0"/>
            <a:ext cx="9144001" cy="5594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2"/>
          <p:cNvPicPr preferRelativeResize="0"/>
          <p:nvPr/>
        </p:nvPicPr>
        <p:blipFill rotWithShape="1">
          <a:blip r:embed="rId4">
            <a:alphaModFix/>
          </a:blip>
          <a:srcRect t="12080"/>
          <a:stretch/>
        </p:blipFill>
        <p:spPr>
          <a:xfrm>
            <a:off x="0" y="5658850"/>
            <a:ext cx="5256376" cy="4621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2"/>
          <p:cNvPicPr preferRelativeResize="0"/>
          <p:nvPr/>
        </p:nvPicPr>
        <p:blipFill rotWithShape="1">
          <a:blip r:embed="rId5">
            <a:alphaModFix/>
          </a:blip>
          <a:srcRect t="12899"/>
          <a:stretch/>
        </p:blipFill>
        <p:spPr>
          <a:xfrm>
            <a:off x="13031627" y="5633356"/>
            <a:ext cx="5256374" cy="4646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51588" y="5665875"/>
            <a:ext cx="7584824" cy="4621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/>
          <a:srcRect l="20750" t="21214" r="20643" b="11989"/>
          <a:stretch/>
        </p:blipFill>
        <p:spPr>
          <a:xfrm>
            <a:off x="5351588" y="5633356"/>
            <a:ext cx="7584824" cy="464661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3"/>
          <p:cNvSpPr txBox="1"/>
          <p:nvPr/>
        </p:nvSpPr>
        <p:spPr>
          <a:xfrm>
            <a:off x="756175" y="521250"/>
            <a:ext cx="9294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КОНТАКТЫ</a:t>
            </a:r>
            <a:endParaRPr sz="3600" b="1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216" name="Google Shape;216;p23"/>
          <p:cNvCxnSpPr/>
          <p:nvPr/>
        </p:nvCxnSpPr>
        <p:spPr>
          <a:xfrm>
            <a:off x="850675" y="1391442"/>
            <a:ext cx="992400" cy="0"/>
          </a:xfrm>
          <a:prstGeom prst="straightConnector1">
            <a:avLst/>
          </a:prstGeom>
          <a:noFill/>
          <a:ln w="38100" cap="flat" cmpd="sng">
            <a:solidFill>
              <a:srgbClr val="00D1F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17" name="Google Shape;217;p23"/>
          <p:cNvPicPr preferRelativeResize="0"/>
          <p:nvPr/>
        </p:nvPicPr>
        <p:blipFill rotWithShape="1">
          <a:blip r:embed="rId3">
            <a:alphaModFix/>
          </a:blip>
          <a:srcRect l="17912" t="9359" r="20933" b="12184"/>
          <a:stretch/>
        </p:blipFill>
        <p:spPr>
          <a:xfrm>
            <a:off x="7120550" y="726400"/>
            <a:ext cx="11181276" cy="9560600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3"/>
          <p:cNvSpPr txBox="1"/>
          <p:nvPr/>
        </p:nvSpPr>
        <p:spPr>
          <a:xfrm>
            <a:off x="882207" y="8118100"/>
            <a:ext cx="4568400" cy="7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iacis.ru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travelhubforum.com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0" name="Google Shape;220;p23"/>
          <p:cNvSpPr txBox="1"/>
          <p:nvPr/>
        </p:nvSpPr>
        <p:spPr>
          <a:xfrm>
            <a:off x="850675" y="7428340"/>
            <a:ext cx="5056800" cy="786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lnSpc>
                <a:spcPct val="115000"/>
              </a:lnSpc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Россия, Санкт-Петербург,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Шпалерная</a:t>
            </a:r>
            <a:r>
              <a:rPr lang="en-US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ул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., д. 47, Таврический дворец.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2" name="Google Shape;222;p23"/>
          <p:cNvSpPr txBox="1"/>
          <p:nvPr/>
        </p:nvSpPr>
        <p:spPr>
          <a:xfrm>
            <a:off x="756175" y="2948138"/>
            <a:ext cx="5498100" cy="1087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dirty="0" smtClean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Телефон</a:t>
            </a: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: +7 </a:t>
            </a:r>
            <a:r>
              <a:rPr lang="en-US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(812) 404 57 00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, доб. 953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ani@iacis.ru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3" name="Google Shape;223;p23"/>
          <p:cNvSpPr txBox="1"/>
          <p:nvPr/>
        </p:nvSpPr>
        <p:spPr>
          <a:xfrm>
            <a:off x="756174" y="2754450"/>
            <a:ext cx="5371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АМБУРЦЕВА НАТАЛИЯ ИГОРЕВНА</a:t>
            </a:r>
            <a:endParaRPr sz="20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4" name="Google Shape;224;p23"/>
          <p:cNvSpPr txBox="1"/>
          <p:nvPr/>
        </p:nvSpPr>
        <p:spPr>
          <a:xfrm>
            <a:off x="778183" y="5320259"/>
            <a:ext cx="5498100" cy="1087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Телефон: +7 921 961 11 28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aan@iacis.ru</a:t>
            </a:r>
            <a:endParaRPr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225" name="Google Shape;225;p23"/>
          <p:cNvSpPr txBox="1"/>
          <p:nvPr/>
        </p:nvSpPr>
        <p:spPr>
          <a:xfrm>
            <a:off x="778183" y="5073959"/>
            <a:ext cx="575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АРТЕМОВ АЛЕКСАНДР НИКОЛАЕВИЧ</a:t>
            </a:r>
            <a:endParaRPr sz="20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8183" y="2150869"/>
            <a:ext cx="4919345" cy="69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buSzPts val="1100"/>
            </a:pP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 вопросам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участия в форуме 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«Устойчивое развитие горных территорий»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6175" y="4391201"/>
            <a:ext cx="5371800" cy="668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buSzPts val="1100"/>
            </a:pP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По вопросам 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участия в форуме «</a:t>
            </a:r>
            <a:r>
              <a:rPr lang="ru-RU" sz="1700" dirty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Т</a:t>
            </a:r>
            <a:r>
              <a:rPr lang="ru-RU" sz="1700" dirty="0" smtClean="0">
                <a:solidFill>
                  <a:srgbClr val="434343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уризм в горных районах стран Содружества»</a:t>
            </a:r>
            <a:endParaRPr lang="ru-RU" sz="1700" dirty="0">
              <a:solidFill>
                <a:srgbClr val="434343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5" name="Google Shape;219;p23"/>
          <p:cNvSpPr txBox="1"/>
          <p:nvPr/>
        </p:nvSpPr>
        <p:spPr>
          <a:xfrm>
            <a:off x="850675" y="6889761"/>
            <a:ext cx="5371800" cy="538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АДРЕС</a:t>
            </a:r>
            <a:endParaRPr sz="20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959</Words>
  <Application>Microsoft Office PowerPoint</Application>
  <PresentationFormat>Произвольный</PresentationFormat>
  <Paragraphs>141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Амбурцева Наталия Игоревна</dc:creator>
  <cp:lastModifiedBy>Амбурцева Наталия Игоревна</cp:lastModifiedBy>
  <cp:revision>42</cp:revision>
  <cp:lastPrinted>2023-07-12T12:19:45Z</cp:lastPrinted>
  <dcterms:modified xsi:type="dcterms:W3CDTF">2023-07-13T08:00:30Z</dcterms:modified>
</cp:coreProperties>
</file>